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81" r:id="rId2"/>
    <p:sldId id="279" r:id="rId3"/>
    <p:sldId id="260" r:id="rId4"/>
    <p:sldId id="28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F78B0F-1B4E-472D-8740-9FF552BACE72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477435-6228-4D73-83E1-00C13D6907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165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271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167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2238E-7D1C-3ED1-A669-34B8128040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120DD1-356E-EF03-2C0E-1C000B012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7BE88-2170-AD36-0FBD-95E1B756A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AB9EB-D3DB-B1CC-836C-C5FD8ACC4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A7A6E-159D-9C23-33FF-D44D6E30D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20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A6A98-E5C6-525F-0D03-F3795ED46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DA607E-66E4-9667-13AD-04AFBA040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3B6FE7-E5FC-FF04-018B-BDAA88B2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D02CA-45A9-C408-4990-E44E71B28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6EF14-5158-350D-5418-BE2EE5475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7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73FDB-A745-8CFF-7687-D6FCE1BA3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E02771-D0EF-2403-D921-AD86FF1E70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D192C-F632-8010-5E8E-2396F0365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C17BF-3543-8948-0D31-4F5A3EF4A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F8600-B5F9-C792-775B-859247B39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3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2145B-3A43-E2DE-E16D-9F4D7083E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4E7DD-C487-11EE-A7B4-89008AFF0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AE37A-5AC6-9A5D-ADBA-69ECEE501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2D4C9-FC94-E17D-C8EE-1CE869563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6CB44-E4A9-6A5F-38DC-42046CF0A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35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E52B5-190D-6673-6E6D-CEE77DA9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2062B-7AB0-1CD7-AE7F-12C08D869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7ECDF0-C4B2-B029-B5BF-56023067E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C6CF8D-CAB3-9954-7B94-E1FA53849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0A649-3680-1ADC-8B5C-893084A7A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246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F8C0-4ED6-71ED-69F9-671AF244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92EB3-FADB-0FEA-38A0-A5FEF3F10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3CACE-F6EA-5988-96ED-4F6E593A3E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4F810-90A1-1A49-BB64-CE8AF03E5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27108-0E47-7FC9-A1BE-E0011763B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E9055-AE04-3A40-A6C9-4E6D27F03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85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8B02B-A261-68D9-012B-C5A20D1C9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E0F2B3-1429-9CAA-7646-40615277B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F8659-D14E-84A2-B53B-DECAD71D5A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B4620B-92F5-87F3-EB2F-6B8F157916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0B275-8932-DBD3-E328-B5B5C3041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DF7A98-CAFA-6556-B6CA-467D10CD8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579FA9-FA24-0C6F-0CC2-B25D80099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996E04-3586-EC8D-D952-446B7A3CA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466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6244-BF26-298D-C5DE-541A9DDD7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EA956-6AC7-A6FE-BD3C-C8B2F545F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84C10-2FD2-65F3-06FE-0AC86F706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91ABC7-1196-7E32-EC69-AB04039BE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40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BFF2A5-CD2D-EB9E-D5F1-B995451D8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8DCCE-453E-54D4-E493-AC390D6E9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1F806-AEDD-BC0E-7958-C922DFE01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46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90869-9BAB-DE7A-3AF4-002B4B32E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AED63-2F0E-2AD9-57C9-3662105F0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36790-1737-BAF8-6DE2-F2567CD6C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981FFE-4755-F0ED-95A3-0F00EA4C7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8F79C-0156-D692-7B17-77E41070E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D3E26F-275E-EC6F-8D89-19212B9B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045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5FA5A-315C-1FA7-C9FE-35C799041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DBEF00-06F6-EB10-85EE-B758482B8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E2BD09-7E23-C08C-B4A1-B46B897FD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7F44F9-63CF-197C-29D8-E8103FE7A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7CDB3-16F8-8313-C063-EC8C87B09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F174D-15D4-B206-6A72-E70DE5D46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26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446DA3-AF1A-5BEE-3D05-69E210320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6D6BB-4971-7C0E-6B83-92A6A872FC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5D249-6F0A-8519-1579-B444E4ED85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8344D-36FB-47F2-BA42-81A8B0E5064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5CCCD-FF1C-253E-0132-6B693300F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68418-1BA3-C9E8-F28A-5DED7E8A38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3ECE8-F3B7-4D97-A281-C1C7E4D88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5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microsoft.com/office/2007/relationships/media" Target="../media/media2.avi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F5067FB-DBBA-48F9-957B-8DC3ACE644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35" t="4282" r="55182" b="4012"/>
          <a:stretch/>
        </p:blipFill>
        <p:spPr>
          <a:xfrm>
            <a:off x="53346" y="2648310"/>
            <a:ext cx="3785246" cy="38434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B441724-8C77-4710-B95A-33AE1CB727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323" t="4476" r="55254" b="3936"/>
          <a:stretch/>
        </p:blipFill>
        <p:spPr>
          <a:xfrm>
            <a:off x="7802061" y="2648311"/>
            <a:ext cx="3793759" cy="38546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ECBB78-4BB4-4A7E-80DC-B17D6C4D8E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35" t="4629" r="55104" b="4283"/>
          <a:stretch/>
        </p:blipFill>
        <p:spPr>
          <a:xfrm>
            <a:off x="3930192" y="2648311"/>
            <a:ext cx="3820673" cy="3843457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A76D0E7-0B1A-465D-8715-D2694028CB2D}"/>
              </a:ext>
            </a:extLst>
          </p:cNvPr>
          <p:cNvCxnSpPr>
            <a:cxnSpLocks/>
          </p:cNvCxnSpPr>
          <p:nvPr/>
        </p:nvCxnSpPr>
        <p:spPr>
          <a:xfrm>
            <a:off x="11115619" y="639639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302F7BF-9CD3-4D6F-B6D0-8233440B6FDE}"/>
              </a:ext>
            </a:extLst>
          </p:cNvPr>
          <p:cNvSpPr txBox="1"/>
          <p:nvPr/>
        </p:nvSpPr>
        <p:spPr>
          <a:xfrm>
            <a:off x="8094999" y="1425893"/>
            <a:ext cx="24098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PANORAMA</a:t>
            </a:r>
          </a:p>
          <a:p>
            <a:r>
              <a:rPr lang="en-US" dirty="0"/>
              <a:t>Time: 45 min</a:t>
            </a:r>
          </a:p>
          <a:p>
            <a:r>
              <a:rPr lang="en-US" dirty="0"/>
              <a:t>Count: 20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BB10D-9DF8-4545-980C-26B0C9BB22C9}"/>
              </a:ext>
            </a:extLst>
          </p:cNvPr>
          <p:cNvSpPr txBox="1"/>
          <p:nvPr/>
        </p:nvSpPr>
        <p:spPr>
          <a:xfrm>
            <a:off x="85237" y="169068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15 min</a:t>
            </a:r>
          </a:p>
          <a:p>
            <a:r>
              <a:rPr lang="en-US" dirty="0"/>
              <a:t>Count:  9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C45FF8-9C80-4CCD-ADE0-41A86CAC90D0}"/>
              </a:ext>
            </a:extLst>
          </p:cNvPr>
          <p:cNvSpPr txBox="1"/>
          <p:nvPr/>
        </p:nvSpPr>
        <p:spPr>
          <a:xfrm>
            <a:off x="4149537" y="1425893"/>
            <a:ext cx="2409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PANORAMA</a:t>
            </a:r>
          </a:p>
          <a:p>
            <a:r>
              <a:rPr lang="en-US" dirty="0"/>
              <a:t>Time: 30 min</a:t>
            </a:r>
          </a:p>
          <a:p>
            <a:r>
              <a:rPr lang="en-US" dirty="0"/>
              <a:t>Count: 13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4B47AB-773C-4C65-9171-54780F13BEBF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3655B17-8EAC-4DD5-834C-1F7041E5F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897" y="187575"/>
            <a:ext cx="11602944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HCR 55 at different times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BFD858F-2DCD-49F1-8125-B6B71F2B90F2}"/>
              </a:ext>
            </a:extLst>
          </p:cNvPr>
          <p:cNvCxnSpPr>
            <a:cxnSpLocks/>
          </p:cNvCxnSpPr>
          <p:nvPr/>
        </p:nvCxnSpPr>
        <p:spPr>
          <a:xfrm>
            <a:off x="7261725" y="639639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690DE7A-B1C0-4073-8C8C-84DA0C47E359}"/>
              </a:ext>
            </a:extLst>
          </p:cNvPr>
          <p:cNvCxnSpPr>
            <a:cxnSpLocks/>
          </p:cNvCxnSpPr>
          <p:nvPr/>
        </p:nvCxnSpPr>
        <p:spPr>
          <a:xfrm>
            <a:off x="3383299" y="639639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760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7E972-02AC-429F-831F-FEFC33CFD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561" y="261537"/>
            <a:ext cx="11122891" cy="604693"/>
          </a:xfrm>
        </p:spPr>
        <p:txBody>
          <a:bodyPr>
            <a:noAutofit/>
          </a:bodyPr>
          <a:lstStyle/>
          <a:p>
            <a:r>
              <a:rPr lang="en-US" sz="3600" b="1" dirty="0"/>
              <a:t>Videos: Plasma samples from 10A and 12A cancerous</a:t>
            </a:r>
          </a:p>
        </p:txBody>
      </p:sp>
      <p:pic>
        <p:nvPicPr>
          <p:cNvPr id="4" name="Result of 10A 600 min  69-1">
            <a:hlinkClick r:id="" action="ppaction://media"/>
            <a:extLst>
              <a:ext uri="{FF2B5EF4-FFF2-40B4-BE49-F238E27FC236}">
                <a16:creationId xmlns:a16="http://schemas.microsoft.com/office/drawing/2014/main" id="{BB78EA30-5AFC-4E16-8F0C-7C49F21676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715" y="1074495"/>
            <a:ext cx="4438476" cy="4299016"/>
          </a:xfrm>
          <a:prstGeom prst="rect">
            <a:avLst/>
          </a:prstGeom>
        </p:spPr>
      </p:pic>
      <p:pic>
        <p:nvPicPr>
          <p:cNvPr id="5" name="Result of 10A 60 min  77">
            <a:hlinkClick r:id="" action="ppaction://media"/>
            <a:extLst>
              <a:ext uri="{FF2B5EF4-FFF2-40B4-BE49-F238E27FC236}">
                <a16:creationId xmlns:a16="http://schemas.microsoft.com/office/drawing/2014/main" id="{DCF7EA4E-C199-4F42-8323-7CF2EB2928D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10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19590" y="1074495"/>
            <a:ext cx="4438476" cy="429901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EE8035B-D5B6-451C-8EDD-5BA75D79AF94}"/>
              </a:ext>
            </a:extLst>
          </p:cNvPr>
          <p:cNvCxnSpPr/>
          <p:nvPr/>
        </p:nvCxnSpPr>
        <p:spPr>
          <a:xfrm>
            <a:off x="3868702" y="5258482"/>
            <a:ext cx="5878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D10696-43E0-4C8D-8F7C-6ED5BB761D4D}"/>
              </a:ext>
            </a:extLst>
          </p:cNvPr>
          <p:cNvCxnSpPr/>
          <p:nvPr/>
        </p:nvCxnSpPr>
        <p:spPr>
          <a:xfrm>
            <a:off x="8445321" y="5258482"/>
            <a:ext cx="587828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53FB182-E124-4D80-AD79-0B0D9789D23D}"/>
              </a:ext>
            </a:extLst>
          </p:cNvPr>
          <p:cNvSpPr txBox="1"/>
          <p:nvPr/>
        </p:nvSpPr>
        <p:spPr>
          <a:xfrm>
            <a:off x="272561" y="6488723"/>
            <a:ext cx="239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Scale Bar: 10 µm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4FCFEF-7125-4CFB-AA55-892A92EDA78C}"/>
              </a:ext>
            </a:extLst>
          </p:cNvPr>
          <p:cNvSpPr txBox="1"/>
          <p:nvPr/>
        </p:nvSpPr>
        <p:spPr>
          <a:xfrm>
            <a:off x="6938828" y="5542843"/>
            <a:ext cx="5116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taken at time 90 min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exosome-like particles appear.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number of 1-2 micron size particles.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Background IR 1±0.0101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CF939EC-C6FB-4DFE-BE2B-2FB6DDCB054B}"/>
              </a:ext>
            </a:extLst>
          </p:cNvPr>
          <p:cNvSpPr txBox="1"/>
          <p:nvPr/>
        </p:nvSpPr>
        <p:spPr>
          <a:xfrm>
            <a:off x="368299" y="5425862"/>
            <a:ext cx="2624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10A</a:t>
            </a:r>
          </a:p>
          <a:p>
            <a:r>
              <a:rPr lang="en-US" b="1" dirty="0"/>
              <a:t>Count: 85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595043-6E51-4569-938D-BFC050E881B4}"/>
              </a:ext>
            </a:extLst>
          </p:cNvPr>
          <p:cNvSpPr txBox="1"/>
          <p:nvPr/>
        </p:nvSpPr>
        <p:spPr>
          <a:xfrm>
            <a:off x="4719590" y="5402147"/>
            <a:ext cx="2624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12A</a:t>
            </a:r>
          </a:p>
          <a:p>
            <a:r>
              <a:rPr lang="en-US" b="1" dirty="0"/>
              <a:t>Count: 94</a:t>
            </a:r>
          </a:p>
        </p:txBody>
      </p:sp>
    </p:spTree>
    <p:extLst>
      <p:ext uri="{BB962C8B-B14F-4D97-AF65-F5344CB8AC3E}">
        <p14:creationId xmlns:p14="http://schemas.microsoft.com/office/powerpoint/2010/main" val="1353339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6A7AE-F773-4578-BDC9-94E694631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PANORAMA of HCR 55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9A4E7B-32A2-40D3-93B5-413D83D533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99" t="4109" r="55078" b="4109"/>
          <a:stretch/>
        </p:blipFill>
        <p:spPr>
          <a:xfrm>
            <a:off x="1028101" y="1926260"/>
            <a:ext cx="4328599" cy="43643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ACF619-166C-47C6-80B3-C208223CE024}"/>
              </a:ext>
            </a:extLst>
          </p:cNvPr>
          <p:cNvSpPr txBox="1"/>
          <p:nvPr/>
        </p:nvSpPr>
        <p:spPr>
          <a:xfrm>
            <a:off x="5462475" y="1926260"/>
            <a:ext cx="36893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(IR: 1.24 ± 0.13)</a:t>
            </a:r>
          </a:p>
          <a:p>
            <a:r>
              <a:rPr lang="en-US" dirty="0"/>
              <a:t>Time: 45 min</a:t>
            </a:r>
          </a:p>
          <a:p>
            <a:r>
              <a:rPr lang="en-US" dirty="0"/>
              <a:t>Count: 60</a:t>
            </a:r>
          </a:p>
          <a:p>
            <a:r>
              <a:rPr lang="en-US" dirty="0"/>
              <a:t>No particles left after wash</a:t>
            </a:r>
          </a:p>
          <a:p>
            <a:r>
              <a:rPr lang="en-US" dirty="0"/>
              <a:t>Cluster showed up</a:t>
            </a:r>
          </a:p>
          <a:p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93D06D-88F3-4025-8B74-72691B0809AD}"/>
              </a:ext>
            </a:extLst>
          </p:cNvPr>
          <p:cNvCxnSpPr>
            <a:cxnSpLocks/>
          </p:cNvCxnSpPr>
          <p:nvPr/>
        </p:nvCxnSpPr>
        <p:spPr>
          <a:xfrm>
            <a:off x="4805518" y="6164797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03EE49B-A71D-41AF-80D3-3728036C55BD}"/>
              </a:ext>
            </a:extLst>
          </p:cNvPr>
          <p:cNvSpPr txBox="1"/>
          <p:nvPr/>
        </p:nvSpPr>
        <p:spPr>
          <a:xfrm>
            <a:off x="162393" y="6488668"/>
            <a:ext cx="239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1171147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763FBA-4093-4D9C-B5E3-DA9A0C8155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958" t="4310" r="25356" b="4222"/>
          <a:stretch/>
        </p:blipFill>
        <p:spPr>
          <a:xfrm>
            <a:off x="1871129" y="2199844"/>
            <a:ext cx="3799243" cy="38566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EA2745-7069-42ED-84E5-055181DFFA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6000"/>
                    </a14:imgEffect>
                  </a14:imgLayer>
                </a14:imgProps>
              </a:ext>
            </a:extLst>
          </a:blip>
          <a:srcRect l="23958" t="4310" r="25356" b="4222"/>
          <a:stretch/>
        </p:blipFill>
        <p:spPr>
          <a:xfrm>
            <a:off x="5783507" y="2184769"/>
            <a:ext cx="3799252" cy="38566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9DD90E-C29F-43D9-9C0B-A40DEC42C661}"/>
              </a:ext>
            </a:extLst>
          </p:cNvPr>
          <p:cNvSpPr txBox="1"/>
          <p:nvPr/>
        </p:nvSpPr>
        <p:spPr>
          <a:xfrm>
            <a:off x="10562344" y="6568479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B253B1-238F-4E56-BC84-88B61EC19002}"/>
              </a:ext>
            </a:extLst>
          </p:cNvPr>
          <p:cNvCxnSpPr>
            <a:cxnSpLocks/>
          </p:cNvCxnSpPr>
          <p:nvPr/>
        </p:nvCxnSpPr>
        <p:spPr>
          <a:xfrm>
            <a:off x="11353800" y="2765241"/>
            <a:ext cx="5842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258E07D-44C3-401D-A483-734AB5F18C5F}"/>
              </a:ext>
            </a:extLst>
          </p:cNvPr>
          <p:cNvSpPr txBox="1"/>
          <p:nvPr/>
        </p:nvSpPr>
        <p:spPr>
          <a:xfrm>
            <a:off x="5875107" y="1313192"/>
            <a:ext cx="3689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(1.24</a:t>
            </a:r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250 nm and 1.28</a:t>
            </a:r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350 nm)</a:t>
            </a:r>
          </a:p>
          <a:p>
            <a:r>
              <a:rPr lang="en-US" dirty="0"/>
              <a:t>Time: 45 min wash</a:t>
            </a:r>
          </a:p>
          <a:p>
            <a:r>
              <a:rPr lang="en-US" dirty="0"/>
              <a:t>Count: 4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F47F07-7355-4C87-B4B5-40EC51428904}"/>
              </a:ext>
            </a:extLst>
          </p:cNvPr>
          <p:cNvSpPr txBox="1"/>
          <p:nvPr/>
        </p:nvSpPr>
        <p:spPr>
          <a:xfrm>
            <a:off x="1874251" y="1349107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45 min</a:t>
            </a:r>
          </a:p>
          <a:p>
            <a:r>
              <a:rPr lang="en-US" dirty="0"/>
              <a:t>Count: 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92B4C3-D4AE-4EC0-BF6A-A722366D3C5F}"/>
              </a:ext>
            </a:extLst>
          </p:cNvPr>
          <p:cNvSpPr txBox="1"/>
          <p:nvPr/>
        </p:nvSpPr>
        <p:spPr>
          <a:xfrm>
            <a:off x="2920950" y="5983859"/>
            <a:ext cx="479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20 % of detected particles captured after wash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B63E766-C1F4-47F5-A040-795E78B01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56" y="225358"/>
            <a:ext cx="11602944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HCR 55 before/after wash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AB5FBD7-3F3C-417B-AB11-F21D85487C5E}"/>
              </a:ext>
            </a:extLst>
          </p:cNvPr>
          <p:cNvCxnSpPr>
            <a:cxnSpLocks/>
          </p:cNvCxnSpPr>
          <p:nvPr/>
        </p:nvCxnSpPr>
        <p:spPr>
          <a:xfrm>
            <a:off x="5168636" y="593444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9A0BFF35-F585-4157-B8C6-A7647A226D31}"/>
              </a:ext>
            </a:extLst>
          </p:cNvPr>
          <p:cNvCxnSpPr>
            <a:cxnSpLocks/>
          </p:cNvCxnSpPr>
          <p:nvPr/>
        </p:nvCxnSpPr>
        <p:spPr>
          <a:xfrm>
            <a:off x="9100556" y="5923899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58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</Words>
  <Application>Microsoft Office PowerPoint</Application>
  <PresentationFormat>Widescreen</PresentationFormat>
  <Paragraphs>42</Paragraphs>
  <Slides>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Wingdings</vt:lpstr>
      <vt:lpstr>Office Theme</vt:lpstr>
      <vt:lpstr>PANORAMA of plasma sample HCR 55 at different times</vt:lpstr>
      <vt:lpstr>Videos: Plasma samples from 10A and 12A cancerous</vt:lpstr>
      <vt:lpstr>PANORAMA of HCR 55</vt:lpstr>
      <vt:lpstr>PANORAMA of plasma sample HCR 55 before/after wash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Videos: Plasma samples from 825A cancerous</dc:title>
  <dc:creator>Sadman Mallick</dc:creator>
  <cp:lastModifiedBy>Sadman Mallick</cp:lastModifiedBy>
  <cp:revision>4</cp:revision>
  <dcterms:created xsi:type="dcterms:W3CDTF">2024-02-25T22:43:02Z</dcterms:created>
  <dcterms:modified xsi:type="dcterms:W3CDTF">2024-02-25T22:46:42Z</dcterms:modified>
</cp:coreProperties>
</file>

<file path=docProps/thumbnail.jpeg>
</file>